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6DDDF1-0620-4BF8-9422-382D2D96F50C}" type="datetimeFigureOut">
              <a:rPr lang="en-US" smtClean="0"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8D74176-29E5-43B5-8C44-4AC5E4C031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0"/>
            <a:ext cx="5652868" cy="2868168"/>
          </a:xfrm>
        </p:spPr>
        <p:txBody>
          <a:bodyPr/>
          <a:lstStyle/>
          <a:p>
            <a:r>
              <a:rPr lang="en-US" dirty="0" smtClean="0"/>
              <a:t>The What &amp; How </a:t>
            </a:r>
            <a:br>
              <a:rPr lang="en-US" dirty="0" smtClean="0"/>
            </a:br>
            <a:r>
              <a:rPr lang="en-US" dirty="0" smtClean="0"/>
              <a:t>of Safe Patient Handling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Lori Fredric</a:t>
            </a:r>
          </a:p>
          <a:p>
            <a:r>
              <a:rPr lang="en-US" dirty="0" smtClean="0"/>
              <a:t>Lisa Bennett</a:t>
            </a:r>
          </a:p>
          <a:p>
            <a:r>
              <a:rPr lang="en-US" dirty="0" smtClean="0"/>
              <a:t>Colorado ASSE Spring Professional Conference,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75360"/>
          </a:xfrm>
        </p:spPr>
        <p:txBody>
          <a:bodyPr>
            <a:noAutofit/>
          </a:bodyPr>
          <a:lstStyle/>
          <a:p>
            <a:r>
              <a:rPr lang="en-US" dirty="0" smtClean="0"/>
              <a:t>What is OSHA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OSHA Memo:</a:t>
            </a:r>
            <a:r>
              <a:rPr lang="en-US" i="1" dirty="0" smtClean="0"/>
              <a:t>  Inspection Guidance for Inpatient Healthcare Settings</a:t>
            </a:r>
            <a:r>
              <a:rPr lang="en-US" dirty="0" smtClean="0"/>
              <a:t>, June 25, 2015</a:t>
            </a:r>
          </a:p>
          <a:p>
            <a:r>
              <a:rPr lang="en-US" dirty="0"/>
              <a:t>All inspections will Include</a:t>
            </a:r>
          </a:p>
          <a:p>
            <a:pPr lvl="1"/>
            <a:r>
              <a:rPr lang="en-US" dirty="0"/>
              <a:t>MSDs relating to patient or resident handling</a:t>
            </a:r>
          </a:p>
          <a:p>
            <a:pPr lvl="1"/>
            <a:r>
              <a:rPr lang="en-US" dirty="0"/>
              <a:t>Workplace violence</a:t>
            </a:r>
          </a:p>
          <a:p>
            <a:pPr lvl="1"/>
            <a:r>
              <a:rPr lang="en-US" dirty="0" err="1"/>
              <a:t>Bloodborne</a:t>
            </a:r>
            <a:r>
              <a:rPr lang="en-US" dirty="0"/>
              <a:t> pathogens</a:t>
            </a:r>
          </a:p>
          <a:p>
            <a:pPr lvl="1"/>
            <a:r>
              <a:rPr lang="en-US" dirty="0"/>
              <a:t>Tuberculosis</a:t>
            </a:r>
          </a:p>
          <a:p>
            <a:pPr lvl="1"/>
            <a:r>
              <a:rPr lang="en-US" dirty="0"/>
              <a:t>Slips, Trips &amp; Falls</a:t>
            </a:r>
          </a:p>
          <a:p>
            <a:r>
              <a:rPr lang="en-US" dirty="0" smtClean="0"/>
              <a:t>How do we get out there</a:t>
            </a:r>
          </a:p>
          <a:p>
            <a:pPr lvl="1"/>
            <a:r>
              <a:rPr lang="en-US" dirty="0" smtClean="0"/>
              <a:t>Programmed Inspections</a:t>
            </a:r>
          </a:p>
          <a:p>
            <a:pPr lvl="1"/>
            <a:r>
              <a:rPr lang="en-US" dirty="0" smtClean="0"/>
              <a:t>Complaints</a:t>
            </a:r>
          </a:p>
          <a:p>
            <a:pPr lvl="1"/>
            <a:r>
              <a:rPr lang="en-US" dirty="0" smtClean="0"/>
              <a:t>Work-Related Injury and Illness Logs </a:t>
            </a:r>
          </a:p>
        </p:txBody>
      </p:sp>
    </p:spTree>
    <p:extLst>
      <p:ext uri="{BB962C8B-B14F-4D97-AF65-F5344CB8AC3E}">
        <p14:creationId xmlns:p14="http://schemas.microsoft.com/office/powerpoint/2010/main" val="36587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Does OSHA Want 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A Live Active Program</a:t>
            </a:r>
            <a:endParaRPr lang="en-US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dirty="0" smtClean="0"/>
          </a:p>
          <a:p>
            <a:r>
              <a:rPr lang="en-US" dirty="0" smtClean="0"/>
              <a:t>OSHA Safe Patient Handling Program Guidance</a:t>
            </a:r>
          </a:p>
          <a:p>
            <a:pPr lvl="1"/>
            <a:r>
              <a:rPr lang="en-US" dirty="0" smtClean="0"/>
              <a:t>Management &amp; Staff Involvement</a:t>
            </a:r>
          </a:p>
          <a:p>
            <a:pPr lvl="1"/>
            <a:r>
              <a:rPr lang="en-US" dirty="0" smtClean="0"/>
              <a:t>Needs Assessment</a:t>
            </a:r>
          </a:p>
          <a:p>
            <a:pPr lvl="1"/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Education &amp; Training</a:t>
            </a:r>
          </a:p>
          <a:p>
            <a:pPr lvl="1"/>
            <a:r>
              <a:rPr lang="en-US" dirty="0" smtClean="0"/>
              <a:t>Evaluation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5867400"/>
            <a:ext cx="2895600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osha.gov/</a:t>
            </a:r>
            <a:r>
              <a:rPr lang="en-US" i="1" dirty="0" err="1" smtClean="0"/>
              <a:t>dsg</a:t>
            </a:r>
            <a:r>
              <a:rPr lang="en-US" i="1" dirty="0" smtClean="0"/>
              <a:t>/hospitals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118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OSHA Going to Do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620000" cy="4846320"/>
          </a:xfrm>
        </p:spPr>
        <p:txBody>
          <a:bodyPr/>
          <a:lstStyle/>
          <a:p>
            <a:r>
              <a:rPr lang="en-US" dirty="0" smtClean="0"/>
              <a:t>Inspection</a:t>
            </a:r>
          </a:p>
          <a:p>
            <a:pPr lvl="1"/>
            <a:r>
              <a:rPr lang="en-US" dirty="0" smtClean="0"/>
              <a:t>Review records:  programs, Injury and Illness logs, maybe present a medical access order</a:t>
            </a:r>
          </a:p>
          <a:p>
            <a:pPr lvl="1"/>
            <a:r>
              <a:rPr lang="en-US" dirty="0" smtClean="0"/>
              <a:t>Interview employees</a:t>
            </a:r>
          </a:p>
          <a:p>
            <a:pPr lvl="1"/>
            <a:r>
              <a:rPr lang="en-US" dirty="0" smtClean="0"/>
              <a:t>Watch employees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Citation</a:t>
            </a:r>
          </a:p>
          <a:p>
            <a:pPr lvl="1"/>
            <a:r>
              <a:rPr lang="en-US" dirty="0" smtClean="0"/>
              <a:t>EHAL – follow up potential</a:t>
            </a:r>
          </a:p>
          <a:p>
            <a:pPr lvl="1"/>
            <a:r>
              <a:rPr lang="en-US" dirty="0" smtClean="0"/>
              <a:t>Education Letter</a:t>
            </a:r>
          </a:p>
          <a:p>
            <a:pPr lvl="1"/>
            <a:r>
              <a:rPr lang="en-US" dirty="0" smtClean="0"/>
              <a:t>Nothing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0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 Handling</a:t>
            </a:r>
          </a:p>
          <a:p>
            <a:r>
              <a:rPr lang="en-US" dirty="0" smtClean="0"/>
              <a:t>Safe Patient Handling</a:t>
            </a:r>
          </a:p>
          <a:p>
            <a:pPr lvl="1"/>
            <a:r>
              <a:rPr lang="en-US" dirty="0" smtClean="0"/>
              <a:t>Dynamic</a:t>
            </a:r>
          </a:p>
          <a:p>
            <a:pPr lvl="1"/>
            <a:r>
              <a:rPr lang="en-US" dirty="0" smtClean="0"/>
              <a:t>Not ideal conditions</a:t>
            </a:r>
          </a:p>
          <a:p>
            <a:pPr lvl="1"/>
            <a:r>
              <a:rPr lang="en-US" dirty="0" smtClean="0"/>
              <a:t>Partnering in a task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4154594"/>
            <a:ext cx="3365102" cy="2246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3257" y="2571749"/>
            <a:ext cx="3732015" cy="37320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18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</a:t>
            </a:r>
            <a:endParaRPr lang="en-US" dirty="0"/>
          </a:p>
        </p:txBody>
      </p:sp>
      <p:sp>
        <p:nvSpPr>
          <p:cNvPr id="4" name="Shape 145"/>
          <p:cNvSpPr txBox="1">
            <a:spLocks/>
          </p:cNvSpPr>
          <p:nvPr/>
        </p:nvSpPr>
        <p:spPr>
          <a:xfrm>
            <a:off x="457200" y="1609415"/>
            <a:ext cx="7239000" cy="48463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Tx/>
              <a:buSzTx/>
              <a:buFontTx/>
              <a:buNone/>
              <a:defRPr sz="3200"/>
            </a:pPr>
            <a:r>
              <a:rPr lang="en-US" sz="3200" smtClean="0"/>
              <a:t>Stability</a:t>
            </a:r>
          </a:p>
          <a:p>
            <a:pPr marL="0" indent="0">
              <a:buClrTx/>
              <a:buSzTx/>
              <a:buFontTx/>
              <a:buNone/>
            </a:pPr>
            <a:r>
              <a:rPr lang="en-US" smtClean="0"/>
              <a:t>Core Lock - </a:t>
            </a:r>
          </a:p>
          <a:p>
            <a:pPr marL="0" indent="0">
              <a:buClrTx/>
              <a:buSzTx/>
              <a:buFontTx/>
              <a:buNone/>
            </a:pPr>
            <a:r>
              <a:rPr lang="en-US" smtClean="0"/>
              <a:t>spinal protection</a:t>
            </a:r>
          </a:p>
          <a:p>
            <a:pPr marL="0" indent="0">
              <a:buClrTx/>
              <a:buSzTx/>
              <a:buFontTx/>
              <a:buNone/>
            </a:pPr>
            <a:r>
              <a:rPr lang="en-US" smtClean="0"/>
              <a:t>in worst-case </a:t>
            </a:r>
          </a:p>
          <a:p>
            <a:pPr marL="0" indent="0">
              <a:buClrTx/>
              <a:buSzTx/>
              <a:buFontTx/>
              <a:buNone/>
            </a:pPr>
            <a:r>
              <a:rPr lang="en-US" smtClean="0"/>
              <a:t>scenarios</a:t>
            </a:r>
            <a:endParaRPr lang="en-US" dirty="0"/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2199640"/>
            <a:ext cx="4250336" cy="33629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87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32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Don’t have to be 	medication and surgery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9280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Activities for work practice controls</a:t>
            </a:r>
          </a:p>
          <a:p>
            <a:pPr lvl="1"/>
            <a:r>
              <a:rPr lang="en-US" dirty="0" smtClean="0"/>
              <a:t>Warm Up (mobility)</a:t>
            </a:r>
          </a:p>
          <a:p>
            <a:pPr lvl="1"/>
            <a:r>
              <a:rPr lang="en-US" dirty="0" smtClean="0"/>
              <a:t>Recovery activities during a shift, Corrective</a:t>
            </a:r>
          </a:p>
          <a:p>
            <a:pPr lvl="1"/>
            <a:r>
              <a:rPr lang="en-US" dirty="0" smtClean="0"/>
              <a:t>Warm Down, stretching </a:t>
            </a:r>
          </a:p>
          <a:p>
            <a:r>
              <a:rPr lang="en-US" dirty="0" smtClean="0"/>
              <a:t>Available on site resources – Can you designate some of their time for Employees?</a:t>
            </a:r>
          </a:p>
          <a:p>
            <a:pPr marL="292608" lvl="1" indent="0" algn="ctr">
              <a:buNone/>
            </a:pPr>
            <a:r>
              <a:rPr lang="en-US" i="1" dirty="0" smtClean="0"/>
              <a:t>PT  -  Athletic Training  -  Message Therapist</a:t>
            </a:r>
          </a:p>
          <a:p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Body, muscle balance, fascia</a:t>
            </a:r>
          </a:p>
          <a:p>
            <a:pPr lvl="1"/>
            <a:r>
              <a:rPr lang="en-US" dirty="0" smtClean="0"/>
              <a:t>how to work with the tools</a:t>
            </a:r>
          </a:p>
          <a:p>
            <a:r>
              <a:rPr lang="en-US" dirty="0" smtClean="0"/>
              <a:t>Empowerment,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Injury</a:t>
            </a:r>
            <a:endParaRPr lang="en-US" dirty="0"/>
          </a:p>
        </p:txBody>
      </p:sp>
      <p:sp>
        <p:nvSpPr>
          <p:cNvPr id="5" name="Shape 152"/>
          <p:cNvSpPr txBox="1">
            <a:spLocks/>
          </p:cNvSpPr>
          <p:nvPr/>
        </p:nvSpPr>
        <p:spPr>
          <a:xfrm>
            <a:off x="533400" y="1609415"/>
            <a:ext cx="7239000" cy="48463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ClrTx/>
              <a:buSzTx/>
              <a:buFontTx/>
              <a:buNone/>
            </a:pPr>
            <a:r>
              <a:rPr lang="en-US" dirty="0" smtClean="0"/>
              <a:t>Non emergency - what’s the usual process? </a:t>
            </a:r>
            <a:r>
              <a:rPr lang="en-US" dirty="0" err="1" smtClean="0"/>
              <a:t>UrgentClinic</a:t>
            </a:r>
            <a:r>
              <a:rPr lang="en-US" dirty="0" smtClean="0"/>
              <a:t>?       Phone Consult?          Rx?</a:t>
            </a:r>
          </a:p>
          <a:p>
            <a:pPr marL="0" indent="0">
              <a:buClrTx/>
              <a:buSzTx/>
              <a:buFontTx/>
              <a:buNone/>
            </a:pPr>
            <a:endParaRPr lang="en-US" dirty="0" smtClean="0"/>
          </a:p>
          <a:p>
            <a:pPr marL="0" indent="0">
              <a:buClrTx/>
              <a:buSzTx/>
              <a:buFontTx/>
              <a:buNone/>
            </a:pPr>
            <a:r>
              <a:rPr lang="en-US" dirty="0" smtClean="0"/>
              <a:t>Early intervention and alternative solutions</a:t>
            </a:r>
          </a:p>
          <a:p>
            <a:pPr marL="0" indent="0">
              <a:buClrTx/>
              <a:buSzTx/>
              <a:buFontTx/>
              <a:buNone/>
            </a:pPr>
            <a:r>
              <a:rPr lang="en-US" dirty="0" smtClean="0"/>
              <a:t>POINT of pain is not the SOURCE of pain</a:t>
            </a:r>
            <a:endParaRPr lang="en-US" dirty="0"/>
          </a:p>
        </p:txBody>
      </p:sp>
      <p:pic>
        <p:nvPicPr>
          <p:cNvPr id="6" name="IMG_4530.png"/>
          <p:cNvPicPr>
            <a:picLocks noChangeAspect="1"/>
          </p:cNvPicPr>
          <p:nvPr/>
        </p:nvPicPr>
        <p:blipFill>
          <a:blip r:embed="rId2">
            <a:extLst/>
          </a:blip>
          <a:srcRect t="20642" b="13501"/>
          <a:stretch>
            <a:fillRect/>
          </a:stretch>
        </p:blipFill>
        <p:spPr>
          <a:xfrm>
            <a:off x="4292618" y="4191000"/>
            <a:ext cx="1727182" cy="2018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G_4531.png"/>
          <p:cNvPicPr>
            <a:picLocks noChangeAspect="1"/>
          </p:cNvPicPr>
          <p:nvPr/>
        </p:nvPicPr>
        <p:blipFill>
          <a:blip r:embed="rId3">
            <a:extLst/>
          </a:blip>
          <a:srcRect t="19541" b="14950"/>
          <a:stretch>
            <a:fillRect/>
          </a:stretch>
        </p:blipFill>
        <p:spPr>
          <a:xfrm>
            <a:off x="2223889" y="4191000"/>
            <a:ext cx="1727279" cy="200842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64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to 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you experiencing?</a:t>
            </a:r>
          </a:p>
          <a:p>
            <a:r>
              <a:rPr lang="en-US" dirty="0" smtClean="0"/>
              <a:t>What impediments do you see?</a:t>
            </a:r>
          </a:p>
          <a:p>
            <a:r>
              <a:rPr lang="en-US" dirty="0" smtClean="0"/>
              <a:t>What are your resources?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175</TotalTime>
  <Words>263</Words>
  <Application>Microsoft Office PowerPoint</Application>
  <PresentationFormat>On-screen Show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Opulent</vt:lpstr>
      <vt:lpstr>The What &amp; How  of Safe Patient Handling</vt:lpstr>
      <vt:lpstr>What is OSHA Doing?</vt:lpstr>
      <vt:lpstr>What Does OSHA Want ?  A Live Active Program</vt:lpstr>
      <vt:lpstr>What Is OSHA Going to Do </vt:lpstr>
      <vt:lpstr>Lifting</vt:lpstr>
      <vt:lpstr>Interactive</vt:lpstr>
      <vt:lpstr>Solutions:  Don’t have to be  medication and surgery</vt:lpstr>
      <vt:lpstr>Injury</vt:lpstr>
      <vt:lpstr>Talk to 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Bennett, Lisa L. - OSHA</dc:creator>
  <cp:lastModifiedBy>Bennett, Lisa L. - OSHA</cp:lastModifiedBy>
  <cp:revision>23</cp:revision>
  <dcterms:created xsi:type="dcterms:W3CDTF">2016-02-19T20:25:33Z</dcterms:created>
  <dcterms:modified xsi:type="dcterms:W3CDTF">2016-03-08T21:59:41Z</dcterms:modified>
</cp:coreProperties>
</file>